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</p:sldIdLst>
  <p:sldSz cy="5143500" cx="9144000"/>
  <p:notesSz cx="6858000" cy="9144000"/>
  <p:embeddedFontLst>
    <p:embeddedFont>
      <p:font typeface="Roboto"/>
      <p:regular r:id="rId99"/>
      <p:bold r:id="rId100"/>
      <p:italic r:id="rId101"/>
      <p:boldItalic r:id="rId102"/>
    </p:embeddedFont>
    <p:embeddedFont>
      <p:font typeface="Roboto Light"/>
      <p:regular r:id="rId103"/>
      <p:bold r:id="rId104"/>
      <p:italic r:id="rId105"/>
      <p:boldItalic r:id="rId106"/>
    </p:embeddedFont>
    <p:embeddedFont>
      <p:font typeface="Oswald"/>
      <p:regular r:id="rId107"/>
      <p:bold r:id="rId10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font" Target="fonts/Oswald-regular.fntdata"/><Relationship Id="rId106" Type="http://schemas.openxmlformats.org/officeDocument/2006/relationships/font" Target="fonts/RobotoLight-boldItalic.fntdata"/><Relationship Id="rId105" Type="http://schemas.openxmlformats.org/officeDocument/2006/relationships/font" Target="fonts/RobotoLight-italic.fntdata"/><Relationship Id="rId104" Type="http://schemas.openxmlformats.org/officeDocument/2006/relationships/font" Target="fonts/RobotoLight-bold.fntdata"/><Relationship Id="rId108" Type="http://schemas.openxmlformats.org/officeDocument/2006/relationships/font" Target="fonts/Oswald-bold.fntdata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font" Target="fonts/RobotoLight-regular.fntdata"/><Relationship Id="rId102" Type="http://schemas.openxmlformats.org/officeDocument/2006/relationships/font" Target="fonts/Roboto-boldItalic.fntdata"/><Relationship Id="rId101" Type="http://schemas.openxmlformats.org/officeDocument/2006/relationships/font" Target="fonts/Roboto-italic.fntdata"/><Relationship Id="rId100" Type="http://schemas.openxmlformats.org/officeDocument/2006/relationships/font" Target="fonts/Roboto-bold.fnt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font" Target="fonts/Roboto-regular.fntdata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9" Type="http://schemas.openxmlformats.org/officeDocument/2006/relationships/slide" Target="slides/slide55.xml"/><Relationship Id="rId58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7afdd30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7afdd30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4c772470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4c772470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090b16a1e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090b16a1e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90b16a1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090b16a1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7afdd30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57afdd30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Horizontal lines require only one point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090b16a1e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090b16a1e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7afdd30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7afdd30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Vertical lines also only need one point, but for the sake of clarity and preparation for later path data, we’re going to continue to use LINE TO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090b16a1e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090b16a1e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090b16a1e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090b16a1e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90b16a1e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090b16a1e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7764c1a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7764c1a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90b16a1e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090b16a1e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090b16a1e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090b16a1e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90b16a1e_0_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090b16a1e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090b16a1e_0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090b16a1e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49fedeb2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49fedeb2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4c772470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4c772470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36a4b730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36a4b730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36a4b730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36a4b730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4c7724703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4c7724703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36a4b73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36a4b73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07764c1a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07764c1a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4c772470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4c772470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4c772470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4c772470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Introduced in API 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db194e88110f58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db194e88110f58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Introduced in API 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4c772470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4c772470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4c772470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4c772470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07889060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07889060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c772470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4c772470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4c772470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4c772470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4c772470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4c772470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07889060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07889060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07764c1a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07764c1a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XML-based vector image format for 2-D graphics with support for interactivity and animation. The SVG specification is an open standard developed by W3C since 1999.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4c772470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4c772470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4c7724703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4c772470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4c772470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4c772470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4c772470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4c772470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4c772470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4c772470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4c772470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4c772470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4c772470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4c772470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4c772470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4c772470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4c7724703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4c7724703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4c772470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4c772470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c772470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c772470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36a4b7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36a4b7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536a4b73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536a4b73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536a4b73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536a4b73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36a4b73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36a4b73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536a4b73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536a4b73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536a4b73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536a4b73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36a4b73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536a4b73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you can animate: fill color, fill alpha, stroke color, stroke alpha, stroke width, trim path from start, end, or offset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36a4b73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36a4b73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36a4b73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36a4b73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536a4b73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536a4b73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c772470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c772470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536a4b730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536a4b73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536a4b73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536a4b73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536a4b730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536a4b730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36a4b73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36a4b73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536a4b73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3536a4b73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536a4b730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536a4b730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536a4b730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3536a4b730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536a4b730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3536a4b730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536a4b730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536a4b730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536a4b730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536a4b730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c772470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c772470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536a4b730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536a4b730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f2baa89732d567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f2baa89732d567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f2baa89732d567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f2baa89732d567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536a4b73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536a4b73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536a4b73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3536a4b73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536a4b730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536a4b730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536a4b730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3536a4b730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536a4b730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536a4b730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536a4b730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3536a4b730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536a4b730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3536a4b730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7889060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07889060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3536a4b730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3536a4b730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536a4b730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536a4b730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36a4b730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36a4b73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536a4b730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536a4b730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536a4b730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536a4b73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36a4b73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36a4b73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3536a4b730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3536a4b730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3536a4b730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3536a4b730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536a4b730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536a4b730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536a4b730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536a4b730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7764c1ac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7764c1ac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3536a4b730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3536a4b730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3536a4b730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3536a4b730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57afdd30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357afdd30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drawable is 21+, gradients and fill types are 24+</a:t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3536a4b73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3536a4b73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536a4b73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536a4b73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Relationship Id="rId4" Type="http://schemas.openxmlformats.org/officeDocument/2006/relationships/hyperlink" Target="https://twitter.com/loraj_k" TargetMode="External"/><Relationship Id="rId5" Type="http://schemas.openxmlformats.org/officeDocument/2006/relationships/hyperlink" Target="http://lorajk.com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eveloper.android.com/reference/android/graphics/drawable/VectorDrawable.html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eveloper.android.com/reference/android/graphics/drawable/VectorDrawable.html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5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30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4.gif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5.png"/><Relationship Id="rId4" Type="http://schemas.openxmlformats.org/officeDocument/2006/relationships/hyperlink" Target="https://github.com/svg/svgo" TargetMode="External"/><Relationship Id="rId5" Type="http://schemas.openxmlformats.org/officeDocument/2006/relationships/hyperlink" Target="https://jakearchibald.github.io/svgomg/" TargetMode="Externa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5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5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5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5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7.png"/><Relationship Id="rId4" Type="http://schemas.openxmlformats.org/officeDocument/2006/relationships/image" Target="../media/image26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2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7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7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7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7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7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7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26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7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7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7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0.xml"/><Relationship Id="rId3" Type="http://schemas.openxmlformats.org/officeDocument/2006/relationships/hyperlink" Target="http://a-student.github.io/SvgToVectorDrawableConverter.Web/" TargetMode="Externa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1.xml"/><Relationship Id="rId3" Type="http://schemas.openxmlformats.org/officeDocument/2006/relationships/hyperlink" Target="https://www.w3.org/TR/SVG/painting.html#FillRuleProperty" TargetMode="External"/><Relationship Id="rId4" Type="http://schemas.openxmlformats.org/officeDocument/2006/relationships/hyperlink" Target="https://www.sitepoint.com/understanding-svg-fill-rule-property/" TargetMode="External"/><Relationship Id="rId5" Type="http://schemas.openxmlformats.org/officeDocument/2006/relationships/hyperlink" Target="https://medium.com/sketch-app-sources/exporting-svgs-in-sketch-for-android-169ee8dae603" TargetMode="External"/><Relationship Id="rId6" Type="http://schemas.openxmlformats.org/officeDocument/2006/relationships/hyperlink" Target="https://blog.stylingandroid.com/vectordrawable-fill-windings/" TargetMode="Externa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3.xml"/><Relationship Id="rId3" Type="http://schemas.openxmlformats.org/officeDocument/2006/relationships/hyperlink" Target="https://www.w3.org/TR/SVG/" TargetMode="External"/><Relationship Id="rId4" Type="http://schemas.openxmlformats.org/officeDocument/2006/relationships/hyperlink" Target="https://www.w3schools.com/graphics/svg_intro.asp" TargetMode="External"/><Relationship Id="rId5" Type="http://schemas.openxmlformats.org/officeDocument/2006/relationships/hyperlink" Target="https://developer.mozilla.org/en-US/docs/Web/SVG/Element" TargetMode="External"/><Relationship Id="rId6" Type="http://schemas.openxmlformats.org/officeDocument/2006/relationships/hyperlink" Target="https://shapeshifter.design/" TargetMode="Externa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14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WTF</a:t>
            </a:r>
            <a:r>
              <a:rPr b="1" lang="en" sz="9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is an </a:t>
            </a: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SVG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01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Lora Kulm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@loraj_k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lorajk.com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152100" y="317550"/>
            <a:ext cx="8839800" cy="4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434343"/>
                </a:solidFill>
                <a:highlight>
                  <a:srgbClr val="FFFFFF"/>
                </a:highlight>
              </a:rPr>
              <a:t>&lt;path fill="none" stroke="#231F20" stroke-width="20" stroke-linecap="round" stroke-miterlimit="10" d="M74,601h200V475</a:t>
            </a:r>
            <a:endParaRPr b="1" sz="18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434343"/>
                </a:solidFill>
                <a:highlight>
                  <a:srgbClr val="FFFFFF"/>
                </a:highlight>
              </a:rPr>
              <a:t>		c0-41.4,33.6-75,75-75h0c41.4,0,75,33.6,75,75v126h200V276L349.5,75.5l-275,200L74,601z"/&gt;</a:t>
            </a:r>
            <a:endParaRPr b="1" sz="18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PATH DATA</a:t>
            </a:r>
            <a:endParaRPr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 txBox="1"/>
          <p:nvPr/>
        </p:nvSpPr>
        <p:spPr>
          <a:xfrm>
            <a:off x="5310750" y="1071750"/>
            <a:ext cx="3595500" cy="21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 1 22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M - Move to</a:t>
            </a:r>
            <a:endParaRPr/>
          </a:p>
        </p:txBody>
      </p:sp>
      <p:sp>
        <p:nvSpPr>
          <p:cNvPr id="134" name="Google Shape;134;p24"/>
          <p:cNvSpPr/>
          <p:nvPr/>
        </p:nvSpPr>
        <p:spPr>
          <a:xfrm>
            <a:off x="289300" y="4525500"/>
            <a:ext cx="113700" cy="1137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5310750" y="3355150"/>
            <a:ext cx="3595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Move to x-coordinate 1, y-coordinate 22</a:t>
            </a:r>
            <a:endParaRPr/>
          </a:p>
        </p:txBody>
      </p:sp>
      <p:sp>
        <p:nvSpPr>
          <p:cNvPr id="136" name="Google Shape;136;p2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25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5"/>
          <p:cNvSpPr txBox="1"/>
          <p:nvPr/>
        </p:nvSpPr>
        <p:spPr>
          <a:xfrm>
            <a:off x="5310750" y="1071750"/>
            <a:ext cx="3595500" cy="15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9 22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5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sp>
        <p:nvSpPr>
          <p:cNvPr id="145" name="Google Shape;145;p25"/>
          <p:cNvSpPr txBox="1"/>
          <p:nvPr/>
        </p:nvSpPr>
        <p:spPr>
          <a:xfrm>
            <a:off x="5352150" y="3337300"/>
            <a:ext cx="351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Draw a line to x-coordinate 9, y-coordinate 22</a:t>
            </a:r>
            <a:endParaRPr/>
          </a:p>
        </p:txBody>
      </p:sp>
      <p:sp>
        <p:nvSpPr>
          <p:cNvPr id="146" name="Google Shape;146;p2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26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26"/>
          <p:cNvSpPr txBox="1"/>
          <p:nvPr/>
        </p:nvSpPr>
        <p:spPr>
          <a:xfrm>
            <a:off x="5310750" y="1071750"/>
            <a:ext cx="3595500" cy="15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9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5310750" y="237650"/>
            <a:ext cx="35127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H</a:t>
            </a: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- Horizontal Line</a:t>
            </a:r>
            <a:endParaRPr/>
          </a:p>
        </p:txBody>
      </p:sp>
      <p:sp>
        <p:nvSpPr>
          <p:cNvPr id="155" name="Google Shape;155;p26"/>
          <p:cNvSpPr txBox="1"/>
          <p:nvPr/>
        </p:nvSpPr>
        <p:spPr>
          <a:xfrm>
            <a:off x="5352150" y="3337300"/>
            <a:ext cx="351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Draw a horizontal line to x-coordinate 9</a:t>
            </a:r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7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7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9 14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</a:t>
            </a: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- Line to</a:t>
            </a:r>
            <a:endParaRPr/>
          </a:p>
        </p:txBody>
      </p:sp>
      <p:cxnSp>
        <p:nvCxnSpPr>
          <p:cNvPr id="165" name="Google Shape;165;p27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Google Shape;172;p28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8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14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V</a:t>
            </a: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- Vertical Line</a:t>
            </a:r>
            <a:endParaRPr/>
          </a:p>
        </p:txBody>
      </p:sp>
      <p:cxnSp>
        <p:nvCxnSpPr>
          <p:cNvPr id="175" name="Google Shape;175;p28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5352150" y="3337300"/>
            <a:ext cx="351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Draw a vertical line to y-coordinate 14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29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9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15 14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186" name="Google Shape;186;p29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9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Google Shape;194;p30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" name="Google Shape;195;p30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L 15 22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30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197" name="Google Shape;197;p30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0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30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31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1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L 15 22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23 22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209" name="Google Shape;209;p31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1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1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31"/>
          <p:cNvCxnSpPr/>
          <p:nvPr/>
        </p:nvCxnSpPr>
        <p:spPr>
          <a:xfrm>
            <a:off x="316692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3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344100" y="446775"/>
            <a:ext cx="2455800" cy="2455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183" y="802858"/>
            <a:ext cx="1743685" cy="174368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3201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Lora Kulm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@loraj_k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lorajk.com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32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32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L 15 22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L 23 22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23 9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222" name="Google Shape;222;p32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2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2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32"/>
          <p:cNvCxnSpPr/>
          <p:nvPr/>
        </p:nvCxnSpPr>
        <p:spPr>
          <a:xfrm>
            <a:off x="316692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2"/>
          <p:cNvCxnSpPr/>
          <p:nvPr/>
        </p:nvCxnSpPr>
        <p:spPr>
          <a:xfrm>
            <a:off x="4799525" y="1973450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33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33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 L 15 22 L 23 22 L 23 9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12 1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236" name="Google Shape;236;p33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33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33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316692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3"/>
          <p:cNvCxnSpPr/>
          <p:nvPr/>
        </p:nvCxnSpPr>
        <p:spPr>
          <a:xfrm>
            <a:off x="4799525" y="1973450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3"/>
          <p:cNvCxnSpPr/>
          <p:nvPr/>
        </p:nvCxnSpPr>
        <p:spPr>
          <a:xfrm rot="10800000">
            <a:off x="2551950" y="361550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3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34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4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 L 15 22 L 23 22 L 23 9 L 12 1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 1 9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4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 - Line to</a:t>
            </a:r>
            <a:endParaRPr/>
          </a:p>
        </p:txBody>
      </p:sp>
      <p:cxnSp>
        <p:nvCxnSpPr>
          <p:cNvPr id="251" name="Google Shape;251;p34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4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4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34"/>
          <p:cNvCxnSpPr/>
          <p:nvPr/>
        </p:nvCxnSpPr>
        <p:spPr>
          <a:xfrm>
            <a:off x="316692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34"/>
          <p:cNvCxnSpPr/>
          <p:nvPr/>
        </p:nvCxnSpPr>
        <p:spPr>
          <a:xfrm>
            <a:off x="4799525" y="1973450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34"/>
          <p:cNvCxnSpPr/>
          <p:nvPr/>
        </p:nvCxnSpPr>
        <p:spPr>
          <a:xfrm rot="10800000">
            <a:off x="2551950" y="361550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34"/>
          <p:cNvCxnSpPr/>
          <p:nvPr/>
        </p:nvCxnSpPr>
        <p:spPr>
          <a:xfrm flipH="1">
            <a:off x="309750" y="361550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3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35"/>
          <p:cNvCxnSpPr/>
          <p:nvPr/>
        </p:nvCxnSpPr>
        <p:spPr>
          <a:xfrm>
            <a:off x="34097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5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L 15 14 L 15 22 L 23 22 L 23 9 L 12 1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Z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5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Z - Close path</a:t>
            </a:r>
            <a:endParaRPr/>
          </a:p>
        </p:txBody>
      </p:sp>
      <p:cxnSp>
        <p:nvCxnSpPr>
          <p:cNvPr id="267" name="Google Shape;267;p35"/>
          <p:cNvCxnSpPr/>
          <p:nvPr/>
        </p:nvCxnSpPr>
        <p:spPr>
          <a:xfrm rot="10800000">
            <a:off x="1989050" y="2976325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5"/>
          <p:cNvCxnSpPr/>
          <p:nvPr/>
        </p:nvCxnSpPr>
        <p:spPr>
          <a:xfrm>
            <a:off x="1963025" y="2986000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35"/>
          <p:cNvCxnSpPr/>
          <p:nvPr/>
        </p:nvCxnSpPr>
        <p:spPr>
          <a:xfrm>
            <a:off x="3182325" y="2954075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35"/>
          <p:cNvCxnSpPr/>
          <p:nvPr/>
        </p:nvCxnSpPr>
        <p:spPr>
          <a:xfrm>
            <a:off x="3166925" y="4587500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35"/>
          <p:cNvCxnSpPr/>
          <p:nvPr/>
        </p:nvCxnSpPr>
        <p:spPr>
          <a:xfrm>
            <a:off x="4799525" y="1973450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35"/>
          <p:cNvCxnSpPr/>
          <p:nvPr/>
        </p:nvCxnSpPr>
        <p:spPr>
          <a:xfrm rot="10800000">
            <a:off x="2551950" y="361550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35"/>
          <p:cNvCxnSpPr/>
          <p:nvPr/>
        </p:nvCxnSpPr>
        <p:spPr>
          <a:xfrm flipH="1">
            <a:off x="309750" y="361550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35"/>
          <p:cNvSpPr txBox="1"/>
          <p:nvPr/>
        </p:nvSpPr>
        <p:spPr>
          <a:xfrm>
            <a:off x="5310750" y="3355150"/>
            <a:ext cx="3595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End the path at the initial point</a:t>
            </a:r>
            <a:endParaRPr/>
          </a:p>
        </p:txBody>
      </p:sp>
      <p:cxnSp>
        <p:nvCxnSpPr>
          <p:cNvPr id="275" name="Google Shape;275;p35"/>
          <p:cNvCxnSpPr/>
          <p:nvPr/>
        </p:nvCxnSpPr>
        <p:spPr>
          <a:xfrm>
            <a:off x="333425" y="1973450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3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 9 16 11 14 12 14</a:t>
            </a:r>
            <a:r>
              <a:rPr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 L 15 14 L 15 22 L 23 22 L 23 9 L 12 1 Z</a:t>
            </a:r>
            <a:endParaRPr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36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</a:t>
            </a: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- Cubic Bezier</a:t>
            </a:r>
            <a:endParaRPr/>
          </a:p>
        </p:txBody>
      </p:sp>
      <p:sp>
        <p:nvSpPr>
          <p:cNvPr id="284" name="Google Shape;284;p36"/>
          <p:cNvSpPr txBox="1"/>
          <p:nvPr/>
        </p:nvSpPr>
        <p:spPr>
          <a:xfrm>
            <a:off x="5310750" y="3355150"/>
            <a:ext cx="3595500" cy="15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Curve from 3 sets of points - the two control points and the line end</a:t>
            </a:r>
            <a:endParaRPr/>
          </a:p>
        </p:txBody>
      </p:sp>
      <p:pic>
        <p:nvPicPr>
          <p:cNvPr id="285" name="Google Shape;28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625" y="315875"/>
            <a:ext cx="4437810" cy="42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7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M 1 22 L 9 22 L 9 14 C 9 16 11 14 12 14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 12 14 15 16 15 17</a:t>
            </a:r>
            <a:r>
              <a:rPr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 L 15 14 L 15 22 L 23 22 L 23 9 L 12 1 Z</a:t>
            </a:r>
            <a:endParaRPr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37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 - Cubic Bezier</a:t>
            </a:r>
            <a:endParaRPr/>
          </a:p>
        </p:txBody>
      </p:sp>
      <p:pic>
        <p:nvPicPr>
          <p:cNvPr id="294" name="Google Shape;2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38625" y="315875"/>
            <a:ext cx="4437810" cy="42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8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fill=”#434343”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8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Fill</a:t>
            </a:r>
            <a:endParaRPr/>
          </a:p>
        </p:txBody>
      </p:sp>
      <p:sp>
        <p:nvSpPr>
          <p:cNvPr id="303" name="Google Shape;303;p38"/>
          <p:cNvSpPr txBox="1"/>
          <p:nvPr/>
        </p:nvSpPr>
        <p:spPr>
          <a:xfrm>
            <a:off x="5310750" y="3355150"/>
            <a:ext cx="3595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Fill the path with a particular color</a:t>
            </a:r>
            <a:endParaRPr/>
          </a:p>
        </p:txBody>
      </p:sp>
      <p:sp>
        <p:nvSpPr>
          <p:cNvPr id="304" name="Google Shape;304;p3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305" name="Google Shape;30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113" y="377618"/>
            <a:ext cx="4460825" cy="4388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81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9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stroke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=”#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308cf4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9"/>
          <p:cNvSpPr txBox="1"/>
          <p:nvPr/>
        </p:nvSpPr>
        <p:spPr>
          <a:xfrm>
            <a:off x="5310750" y="237650"/>
            <a:ext cx="3000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Stroke</a:t>
            </a:r>
            <a:endParaRPr/>
          </a:p>
        </p:txBody>
      </p:sp>
      <p:sp>
        <p:nvSpPr>
          <p:cNvPr id="313" name="Google Shape;313;p39"/>
          <p:cNvSpPr txBox="1"/>
          <p:nvPr/>
        </p:nvSpPr>
        <p:spPr>
          <a:xfrm>
            <a:off x="5310750" y="3355150"/>
            <a:ext cx="3595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Changes the color of the stroke</a:t>
            </a:r>
            <a:endParaRPr/>
          </a:p>
        </p:txBody>
      </p:sp>
      <p:sp>
        <p:nvSpPr>
          <p:cNvPr id="314" name="Google Shape;314;p3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315" name="Google Shape;31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113" y="377618"/>
            <a:ext cx="4460825" cy="4388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075" y="237650"/>
            <a:ext cx="4606900" cy="4560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322" name="Google Shape;32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950" y="1682238"/>
            <a:ext cx="1819086" cy="177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5290" y="1682250"/>
            <a:ext cx="1965760" cy="1779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9159" y="1682234"/>
            <a:ext cx="1779020" cy="1779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/>
          <p:nvPr>
            <p:ph type="title"/>
          </p:nvPr>
        </p:nvSpPr>
        <p:spPr>
          <a:xfrm>
            <a:off x="499050" y="526350"/>
            <a:ext cx="8145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VectorDrawable </a:t>
            </a:r>
            <a:r>
              <a:rPr lang="en" sz="6000">
                <a:solidFill>
                  <a:srgbClr val="308CF4"/>
                </a:solidFill>
                <a:highlight>
                  <a:srgbClr val="FFFFFF"/>
                </a:highlight>
                <a:latin typeface="Oswald"/>
                <a:ea typeface="Oswald"/>
                <a:cs typeface="Oswald"/>
                <a:sym typeface="Oswald"/>
              </a:rPr>
              <a:t>≠</a:t>
            </a:r>
            <a:r>
              <a:rPr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SVG</a:t>
            </a:r>
            <a:endParaRPr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WTF</a:t>
            </a:r>
            <a:endParaRPr sz="20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9000" y="560075"/>
            <a:ext cx="3426000" cy="402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2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Courtesy of Giphy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7" name="Google Shape;337;p4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>
            <p:ph type="title"/>
          </p:nvPr>
        </p:nvSpPr>
        <p:spPr>
          <a:xfrm>
            <a:off x="856250" y="1895400"/>
            <a:ext cx="7258200" cy="24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lets you create a drawable </a:t>
            </a:r>
            <a:r>
              <a:rPr i="1" lang="en" sz="36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based</a:t>
            </a:r>
            <a:r>
              <a:rPr lang="en" sz="36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 an XML vector graphic. </a:t>
            </a:r>
            <a:endParaRPr sz="36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3" name="Google Shape;343;p43"/>
          <p:cNvCxnSpPr/>
          <p:nvPr/>
        </p:nvCxnSpPr>
        <p:spPr>
          <a:xfrm>
            <a:off x="560075" y="1971600"/>
            <a:ext cx="0" cy="1200300"/>
          </a:xfrm>
          <a:prstGeom prst="straightConnector1">
            <a:avLst/>
          </a:prstGeom>
          <a:noFill/>
          <a:ln cap="flat" cmpd="sng" w="114300">
            <a:solidFill>
              <a:srgbClr val="308CF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4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156175" y="4663450"/>
            <a:ext cx="7423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8CF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https://developer.android.com/reference/android/graphics/drawable/VectorDrawable.html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/>
          <p:nvPr>
            <p:ph type="title"/>
          </p:nvPr>
        </p:nvSpPr>
        <p:spPr>
          <a:xfrm>
            <a:off x="856250" y="1895400"/>
            <a:ext cx="7258200" cy="24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lets you create a drawable </a:t>
            </a:r>
            <a:r>
              <a:rPr i="1" lang="en" sz="3600">
                <a:solidFill>
                  <a:srgbClr val="308CF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based</a:t>
            </a:r>
            <a:r>
              <a:rPr lang="en" sz="36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 an XML vector graphic. </a:t>
            </a:r>
            <a:endParaRPr sz="36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1" name="Google Shape;351;p44"/>
          <p:cNvCxnSpPr/>
          <p:nvPr/>
        </p:nvCxnSpPr>
        <p:spPr>
          <a:xfrm>
            <a:off x="560075" y="1971600"/>
            <a:ext cx="0" cy="1200300"/>
          </a:xfrm>
          <a:prstGeom prst="straightConnector1">
            <a:avLst/>
          </a:prstGeom>
          <a:noFill/>
          <a:ln cap="flat" cmpd="sng" w="114300">
            <a:solidFill>
              <a:srgbClr val="308CF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4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353" name="Google Shape;353;p44"/>
          <p:cNvSpPr txBox="1"/>
          <p:nvPr/>
        </p:nvSpPr>
        <p:spPr>
          <a:xfrm>
            <a:off x="156175" y="4663450"/>
            <a:ext cx="7423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8CF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https://developer.android.com/reference/android/graphics/drawable/VectorDrawable.html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5"/>
          <p:cNvSpPr txBox="1"/>
          <p:nvPr>
            <p:ph type="title"/>
          </p:nvPr>
        </p:nvSpPr>
        <p:spPr>
          <a:xfrm>
            <a:off x="311700" y="555600"/>
            <a:ext cx="4466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VectorDrawable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59" name="Google Shape;359;p45"/>
          <p:cNvSpPr txBox="1"/>
          <p:nvPr>
            <p:ph idx="1" type="body"/>
          </p:nvPr>
        </p:nvSpPr>
        <p:spPr>
          <a:xfrm>
            <a:off x="311700" y="1596800"/>
            <a:ext cx="8363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XML code that is BASED on SVG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Doesn’t actually read or support SVG format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Draws the SVG on a Canvas using path data from the XML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Also creates a bitmap cache to save redrawing time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4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6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So </a:t>
            </a:r>
            <a:r>
              <a:rPr b="1" lang="en" sz="60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why</a:t>
            </a: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should I use it?</a:t>
            </a:r>
            <a:endParaRPr b="1"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6" name="Google Shape;366;p4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325" y="1124163"/>
            <a:ext cx="5421350" cy="289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25" y="331725"/>
            <a:ext cx="4494225" cy="24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1575" y="667000"/>
            <a:ext cx="5835500" cy="311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275" y="1939550"/>
            <a:ext cx="4494225" cy="2400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000" y="2812025"/>
            <a:ext cx="4194575" cy="224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7525" y="2468875"/>
            <a:ext cx="6235525" cy="33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113" y="1329125"/>
            <a:ext cx="4653775" cy="248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8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251450" y="608975"/>
            <a:ext cx="8698250" cy="464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8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SCALABLE</a:t>
            </a:r>
            <a:endParaRPr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85" name="Google Shape;385;p4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9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-48100" y="-1188725"/>
            <a:ext cx="9240199" cy="76237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9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Image courtesy of NASA / Hubble Space Telescope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2" name="Google Shape;392;p4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50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48100" y="-1188725"/>
            <a:ext cx="9240199" cy="7623799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0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SPACE</a:t>
            </a:r>
            <a:endParaRPr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9" name="Google Shape;399;p50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Image courtesy of NASA / Hubble Space Telescope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0" name="Google Shape;400;p5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1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Courtesy of Giphy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06" name="Google Shape;40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113" y="159300"/>
            <a:ext cx="5137775" cy="44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5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SVG</a:t>
            </a:r>
            <a:endParaRPr sz="20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1433850" y="3999225"/>
            <a:ext cx="6276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</a:rPr>
              <a:t>Scalable Vector Graphic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2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Courtesy of Giphy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3" name="Google Shape;413;p52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2003113" y="159300"/>
            <a:ext cx="5137775" cy="44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2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ANIMATION</a:t>
            </a:r>
            <a:endParaRPr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5" name="Google Shape;415;p5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3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So </a:t>
            </a:r>
            <a:r>
              <a:rPr b="1" lang="en" sz="60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how</a:t>
            </a: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do I make a VectorDrawable?</a:t>
            </a:r>
            <a:endParaRPr b="1"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21" name="Google Shape;421;p5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3100"/>
            <a:ext cx="8839200" cy="408874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8750" y="152400"/>
            <a:ext cx="42065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5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363" y="152400"/>
            <a:ext cx="5793274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925" y="152400"/>
            <a:ext cx="657614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288" y="152400"/>
            <a:ext cx="578343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5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288" y="152400"/>
            <a:ext cx="578343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59"/>
          <p:cNvSpPr/>
          <p:nvPr/>
        </p:nvSpPr>
        <p:spPr>
          <a:xfrm>
            <a:off x="2400325" y="2114550"/>
            <a:ext cx="2251800" cy="262800"/>
          </a:xfrm>
          <a:prstGeom prst="rect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5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728663"/>
            <a:ext cx="6191250" cy="36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6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8925" y="738188"/>
            <a:ext cx="3486150" cy="3667125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6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S</a:t>
            </a: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VG</a:t>
            </a:r>
            <a:endParaRPr sz="20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433850" y="3999225"/>
            <a:ext cx="6276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308CF4"/>
                </a:solidFill>
              </a:rPr>
              <a:t>Scalable</a:t>
            </a:r>
            <a:r>
              <a:rPr lang="en" sz="3600">
                <a:solidFill>
                  <a:srgbClr val="434343"/>
                </a:solidFill>
              </a:rPr>
              <a:t> Vector Graphic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288" y="152400"/>
            <a:ext cx="578343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6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477" name="Google Shape;477;p62"/>
          <p:cNvSpPr/>
          <p:nvPr/>
        </p:nvSpPr>
        <p:spPr>
          <a:xfrm>
            <a:off x="1792650" y="2620975"/>
            <a:ext cx="2251800" cy="262800"/>
          </a:xfrm>
          <a:prstGeom prst="rect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483" name="Google Shape;48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863" y="152400"/>
            <a:ext cx="578827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489" name="Google Shape;489;p64"/>
          <p:cNvSpPr txBox="1"/>
          <p:nvPr/>
        </p:nvSpPr>
        <p:spPr>
          <a:xfrm>
            <a:off x="152100" y="317550"/>
            <a:ext cx="8839800" cy="4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&lt;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vector 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xmlns: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"http://schemas.android.com/apk/res/android"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"24dp"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:height=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"24dp"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:viewportHeight=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&gt;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   &lt;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path</a:t>
            </a:r>
            <a:endParaRPr b="1" sz="1800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:strokeWidth=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"1"   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:pathData=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"M1.9,21.7l7.3,0l0,-7.4l5.6,0l0,7.4l7.3,0l0,-12l-10.1,-7.4l-10.1,7.4z"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:strokeLineCap=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"round"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:strokeColor=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"#231F20"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:fillColor=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"#00000000"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/&gt;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&lt;/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vector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&gt;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5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And you said something about </a:t>
            </a:r>
            <a:r>
              <a:rPr b="1" lang="en" sz="60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animations</a:t>
            </a: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?</a:t>
            </a:r>
            <a:endParaRPr b="1"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5" name="Google Shape;495;p6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3100"/>
            <a:ext cx="8839200" cy="408874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6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507" name="Google Shape;507;p67"/>
          <p:cNvSpPr txBox="1"/>
          <p:nvPr>
            <p:ph idx="4294967295" type="ctrTitle"/>
          </p:nvPr>
        </p:nvSpPr>
        <p:spPr>
          <a:xfrm>
            <a:off x="311708" y="14857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shapeshifter.design</a:t>
            </a:r>
            <a:endParaRPr b="1"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13" name="Google Shape;51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3517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19" name="Google Shape;51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413"/>
            <a:ext cx="8839199" cy="3535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25" name="Google Shape;52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351726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70"/>
          <p:cNvSpPr/>
          <p:nvPr/>
        </p:nvSpPr>
        <p:spPr>
          <a:xfrm>
            <a:off x="727825" y="2440350"/>
            <a:ext cx="372000" cy="262800"/>
          </a:xfrm>
          <a:prstGeom prst="rect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32" name="Google Shape;53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50" y="140950"/>
            <a:ext cx="544830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</a:t>
            </a:r>
            <a:r>
              <a:rPr lang="en" sz="20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V</a:t>
            </a: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G</a:t>
            </a:r>
            <a:endParaRPr sz="20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1433850" y="3999225"/>
            <a:ext cx="6276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</a:rPr>
              <a:t>Scalable </a:t>
            </a:r>
            <a:r>
              <a:rPr lang="en" sz="3600">
                <a:solidFill>
                  <a:srgbClr val="308CF4"/>
                </a:solidFill>
              </a:rPr>
              <a:t>Vector</a:t>
            </a:r>
            <a:r>
              <a:rPr lang="en" sz="3600">
                <a:solidFill>
                  <a:srgbClr val="434343"/>
                </a:solidFill>
              </a:rPr>
              <a:t> Graphic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38" name="Google Shape;53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288" y="209675"/>
            <a:ext cx="7047427" cy="435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3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Possible </a:t>
            </a:r>
            <a:r>
              <a:rPr b="1" lang="en" sz="60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problems</a:t>
            </a:r>
            <a:r>
              <a:rPr b="1" lang="en" sz="6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you may come across</a:t>
            </a:r>
            <a:endParaRPr b="1" sz="6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4" name="Google Shape;544;p7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4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PERFORMANCE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0" name="Google Shape;550;p7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7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56" name="Google Shape;556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438" y="404400"/>
            <a:ext cx="7145124" cy="39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75"/>
          <p:cNvSpPr txBox="1"/>
          <p:nvPr/>
        </p:nvSpPr>
        <p:spPr>
          <a:xfrm>
            <a:off x="91425" y="4709175"/>
            <a:ext cx="452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Courtesy of Giphy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7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63" name="Google Shape;56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975" y="550826"/>
            <a:ext cx="2425100" cy="40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76"/>
          <p:cNvSpPr txBox="1"/>
          <p:nvPr>
            <p:ph type="title"/>
          </p:nvPr>
        </p:nvSpPr>
        <p:spPr>
          <a:xfrm>
            <a:off x="311700" y="555600"/>
            <a:ext cx="4466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SVGO/SVGOMG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5" name="Google Shape;565;p76"/>
          <p:cNvSpPr txBox="1"/>
          <p:nvPr>
            <p:ph idx="1" type="body"/>
          </p:nvPr>
        </p:nvSpPr>
        <p:spPr>
          <a:xfrm>
            <a:off x="311700" y="1596800"/>
            <a:ext cx="57363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https://github.com/svg/svgo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https://jakearchibald.github.io/svgomg/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Optimize your SVGs by removing things like comments, metadata, empty containers, defaults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7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CROPPING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1" name="Google Shape;571;p7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577" name="Google Shape;577;p78"/>
          <p:cNvSpPr txBox="1"/>
          <p:nvPr/>
        </p:nvSpPr>
        <p:spPr>
          <a:xfrm>
            <a:off x="169800" y="1071750"/>
            <a:ext cx="8804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&lt;</a:t>
            </a:r>
            <a:r>
              <a:rPr b="1" lang="en" sz="1800">
                <a:solidFill>
                  <a:srgbClr val="000080"/>
                </a:solidFill>
                <a:highlight>
                  <a:srgbClr val="FFFFFF"/>
                </a:highlight>
              </a:rPr>
              <a:t>vector 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xmlns: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"http://schemas.android.com/apk/res/android"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"24dp"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:height=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"24dp"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:viewportHeight=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&gt;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583" name="Google Shape;583;p79"/>
          <p:cNvSpPr txBox="1"/>
          <p:nvPr/>
        </p:nvSpPr>
        <p:spPr>
          <a:xfrm>
            <a:off x="169800" y="1071750"/>
            <a:ext cx="8804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&lt;</a:t>
            </a:r>
            <a:r>
              <a:rPr b="1" lang="en" sz="1800">
                <a:solidFill>
                  <a:srgbClr val="B7B7B7"/>
                </a:solidFill>
                <a:highlight>
                  <a:srgbClr val="FFFFFF"/>
                </a:highlight>
              </a:rPr>
              <a:t>vector xmlns:android="http://schemas.android.com/apk/res/android"</a:t>
            </a:r>
            <a:endParaRPr b="1" sz="1800">
              <a:solidFill>
                <a:srgbClr val="B7B7B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highlight>
                  <a:srgbClr val="FFFFFF"/>
                </a:highlight>
              </a:rPr>
              <a:t>       android:width="24dp"</a:t>
            </a:r>
            <a:endParaRPr b="1" sz="1800">
              <a:solidFill>
                <a:srgbClr val="B7B7B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highlight>
                  <a:srgbClr val="FFFFFF"/>
                </a:highlight>
              </a:rPr>
              <a:t>       android:height="24dp"</a:t>
            </a:r>
            <a:endParaRPr b="1" sz="1800">
              <a:solidFill>
                <a:srgbClr val="B7B7B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:viewportWidth=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endParaRPr b="1" sz="18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       </a:t>
            </a:r>
            <a:r>
              <a:rPr b="1" lang="en" sz="1800">
                <a:solidFill>
                  <a:srgbClr val="660E7A"/>
                </a:solidFill>
                <a:highlight>
                  <a:srgbClr val="FFFFFF"/>
                </a:highlight>
              </a:rPr>
              <a:t>android</a:t>
            </a:r>
            <a:r>
              <a:rPr b="1" lang="en" sz="1800">
                <a:solidFill>
                  <a:srgbClr val="0000FF"/>
                </a:solidFill>
                <a:highlight>
                  <a:srgbClr val="FFFFFF"/>
                </a:highlight>
              </a:rPr>
              <a:t>:viewportHeight=</a:t>
            </a:r>
            <a:r>
              <a:rPr b="1" lang="en" sz="1800">
                <a:solidFill>
                  <a:srgbClr val="008000"/>
                </a:solidFill>
                <a:highlight>
                  <a:srgbClr val="FFFFFF"/>
                </a:highlight>
              </a:rPr>
              <a:t>"24.0"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</a:rPr>
              <a:t>&gt;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589" name="Google Shape;589;p8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80"/>
          <p:cNvSpPr/>
          <p:nvPr/>
        </p:nvSpPr>
        <p:spPr>
          <a:xfrm>
            <a:off x="2075650" y="91225"/>
            <a:ext cx="136800" cy="136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80"/>
          <p:cNvSpPr txBox="1"/>
          <p:nvPr/>
        </p:nvSpPr>
        <p:spPr>
          <a:xfrm>
            <a:off x="2007225" y="91225"/>
            <a:ext cx="10722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0,0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92" name="Google Shape;592;p80"/>
          <p:cNvCxnSpPr/>
          <p:nvPr/>
        </p:nvCxnSpPr>
        <p:spPr>
          <a:xfrm>
            <a:off x="235833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80"/>
          <p:cNvCxnSpPr/>
          <p:nvPr/>
        </p:nvCxnSpPr>
        <p:spPr>
          <a:xfrm rot="10800000">
            <a:off x="4006413" y="3001450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80"/>
          <p:cNvCxnSpPr/>
          <p:nvPr/>
        </p:nvCxnSpPr>
        <p:spPr>
          <a:xfrm>
            <a:off x="3980388" y="3011125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80"/>
          <p:cNvCxnSpPr/>
          <p:nvPr/>
        </p:nvCxnSpPr>
        <p:spPr>
          <a:xfrm>
            <a:off x="5199688" y="2979200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80"/>
          <p:cNvCxnSpPr/>
          <p:nvPr/>
        </p:nvCxnSpPr>
        <p:spPr>
          <a:xfrm>
            <a:off x="518428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80"/>
          <p:cNvCxnSpPr/>
          <p:nvPr/>
        </p:nvCxnSpPr>
        <p:spPr>
          <a:xfrm>
            <a:off x="68168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80"/>
          <p:cNvCxnSpPr/>
          <p:nvPr/>
        </p:nvCxnSpPr>
        <p:spPr>
          <a:xfrm rot="10800000">
            <a:off x="45693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80"/>
          <p:cNvCxnSpPr/>
          <p:nvPr/>
        </p:nvCxnSpPr>
        <p:spPr>
          <a:xfrm flipH="1">
            <a:off x="23271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80"/>
          <p:cNvCxnSpPr/>
          <p:nvPr/>
        </p:nvCxnSpPr>
        <p:spPr>
          <a:xfrm>
            <a:off x="23507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606" name="Google Shape;606;p8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7" name="Google Shape;607;p81"/>
          <p:cNvCxnSpPr/>
          <p:nvPr/>
        </p:nvCxnSpPr>
        <p:spPr>
          <a:xfrm>
            <a:off x="235833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81"/>
          <p:cNvCxnSpPr/>
          <p:nvPr/>
        </p:nvCxnSpPr>
        <p:spPr>
          <a:xfrm rot="10800000">
            <a:off x="4006413" y="3001450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p81"/>
          <p:cNvCxnSpPr/>
          <p:nvPr/>
        </p:nvCxnSpPr>
        <p:spPr>
          <a:xfrm>
            <a:off x="3980388" y="3011125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81"/>
          <p:cNvCxnSpPr/>
          <p:nvPr/>
        </p:nvCxnSpPr>
        <p:spPr>
          <a:xfrm>
            <a:off x="5199688" y="2979200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81"/>
          <p:cNvCxnSpPr/>
          <p:nvPr/>
        </p:nvCxnSpPr>
        <p:spPr>
          <a:xfrm>
            <a:off x="518428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81"/>
          <p:cNvCxnSpPr/>
          <p:nvPr/>
        </p:nvCxnSpPr>
        <p:spPr>
          <a:xfrm>
            <a:off x="68168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81"/>
          <p:cNvCxnSpPr/>
          <p:nvPr/>
        </p:nvCxnSpPr>
        <p:spPr>
          <a:xfrm rot="10800000">
            <a:off x="45693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81"/>
          <p:cNvCxnSpPr/>
          <p:nvPr/>
        </p:nvCxnSpPr>
        <p:spPr>
          <a:xfrm flipH="1">
            <a:off x="23271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81"/>
          <p:cNvCxnSpPr/>
          <p:nvPr/>
        </p:nvCxnSpPr>
        <p:spPr>
          <a:xfrm>
            <a:off x="23507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81"/>
          <p:cNvSpPr/>
          <p:nvPr/>
        </p:nvSpPr>
        <p:spPr>
          <a:xfrm>
            <a:off x="2155475" y="148250"/>
            <a:ext cx="4838700" cy="4838700"/>
          </a:xfrm>
          <a:prstGeom prst="rect">
            <a:avLst/>
          </a:prstGeom>
          <a:noFill/>
          <a:ln cap="flat" cmpd="sng" w="3810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SV</a:t>
            </a:r>
            <a:r>
              <a:rPr lang="en" sz="20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G</a:t>
            </a:r>
            <a:endParaRPr sz="20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1433850" y="3999225"/>
            <a:ext cx="6276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</a:rPr>
              <a:t>Scalable Vector </a:t>
            </a:r>
            <a:r>
              <a:rPr lang="en" sz="3600">
                <a:solidFill>
                  <a:srgbClr val="308CF4"/>
                </a:solidFill>
              </a:rPr>
              <a:t>Graphic</a:t>
            </a:r>
            <a:endParaRPr sz="3600">
              <a:solidFill>
                <a:srgbClr val="308CF4"/>
              </a:solidFill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622" name="Google Shape;622;p8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3" name="Google Shape;623;p82"/>
          <p:cNvCxnSpPr/>
          <p:nvPr/>
        </p:nvCxnSpPr>
        <p:spPr>
          <a:xfrm>
            <a:off x="2671653" y="4363807"/>
            <a:ext cx="1401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82"/>
          <p:cNvCxnSpPr/>
          <p:nvPr/>
        </p:nvCxnSpPr>
        <p:spPr>
          <a:xfrm rot="10800000">
            <a:off x="4086426" y="2980638"/>
            <a:ext cx="0" cy="14268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82"/>
          <p:cNvCxnSpPr/>
          <p:nvPr/>
        </p:nvCxnSpPr>
        <p:spPr>
          <a:xfrm>
            <a:off x="4064085" y="2989008"/>
            <a:ext cx="10335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82"/>
          <p:cNvCxnSpPr/>
          <p:nvPr/>
        </p:nvCxnSpPr>
        <p:spPr>
          <a:xfrm>
            <a:off x="5110780" y="2961602"/>
            <a:ext cx="0" cy="14091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82"/>
          <p:cNvCxnSpPr/>
          <p:nvPr/>
        </p:nvCxnSpPr>
        <p:spPr>
          <a:xfrm>
            <a:off x="5097560" y="4363807"/>
            <a:ext cx="1401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p82"/>
          <p:cNvCxnSpPr/>
          <p:nvPr/>
        </p:nvCxnSpPr>
        <p:spPr>
          <a:xfrm>
            <a:off x="6499048" y="2119790"/>
            <a:ext cx="0" cy="22788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p82"/>
          <p:cNvCxnSpPr/>
          <p:nvPr/>
        </p:nvCxnSpPr>
        <p:spPr>
          <a:xfrm rot="10800000">
            <a:off x="4569634" y="736190"/>
            <a:ext cx="1924800" cy="1383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82"/>
          <p:cNvCxnSpPr/>
          <p:nvPr/>
        </p:nvCxnSpPr>
        <p:spPr>
          <a:xfrm flipH="1">
            <a:off x="2644841" y="736063"/>
            <a:ext cx="1924800" cy="1383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82"/>
          <p:cNvCxnSpPr/>
          <p:nvPr/>
        </p:nvCxnSpPr>
        <p:spPr>
          <a:xfrm>
            <a:off x="2665172" y="2119790"/>
            <a:ext cx="0" cy="22788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82"/>
          <p:cNvSpPr/>
          <p:nvPr/>
        </p:nvSpPr>
        <p:spPr>
          <a:xfrm>
            <a:off x="2155475" y="148250"/>
            <a:ext cx="4838700" cy="4838700"/>
          </a:xfrm>
          <a:prstGeom prst="rect">
            <a:avLst/>
          </a:prstGeom>
          <a:noFill/>
          <a:ln cap="flat" cmpd="sng" w="3810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638" name="Google Shape;638;p8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9" name="Google Shape;639;p83"/>
          <p:cNvCxnSpPr/>
          <p:nvPr/>
        </p:nvCxnSpPr>
        <p:spPr>
          <a:xfrm>
            <a:off x="1845113" y="5143316"/>
            <a:ext cx="20112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83"/>
          <p:cNvCxnSpPr/>
          <p:nvPr/>
        </p:nvCxnSpPr>
        <p:spPr>
          <a:xfrm rot="10800000">
            <a:off x="3875275" y="3158425"/>
            <a:ext cx="0" cy="20475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83"/>
          <p:cNvCxnSpPr/>
          <p:nvPr/>
        </p:nvCxnSpPr>
        <p:spPr>
          <a:xfrm>
            <a:off x="3843217" y="3170506"/>
            <a:ext cx="14829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83"/>
          <p:cNvCxnSpPr/>
          <p:nvPr/>
        </p:nvCxnSpPr>
        <p:spPr>
          <a:xfrm>
            <a:off x="5345198" y="3131179"/>
            <a:ext cx="0" cy="202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83"/>
          <p:cNvCxnSpPr/>
          <p:nvPr/>
        </p:nvCxnSpPr>
        <p:spPr>
          <a:xfrm>
            <a:off x="5326227" y="5143316"/>
            <a:ext cx="20112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83"/>
          <p:cNvCxnSpPr/>
          <p:nvPr/>
        </p:nvCxnSpPr>
        <p:spPr>
          <a:xfrm>
            <a:off x="7337327" y="1923195"/>
            <a:ext cx="0" cy="3270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83"/>
          <p:cNvCxnSpPr/>
          <p:nvPr/>
        </p:nvCxnSpPr>
        <p:spPr>
          <a:xfrm rot="10800000">
            <a:off x="4568606" y="-62205"/>
            <a:ext cx="2762100" cy="19854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83"/>
          <p:cNvCxnSpPr/>
          <p:nvPr/>
        </p:nvCxnSpPr>
        <p:spPr>
          <a:xfrm flipH="1">
            <a:off x="1806577" y="-62425"/>
            <a:ext cx="2762100" cy="19854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83"/>
          <p:cNvCxnSpPr/>
          <p:nvPr/>
        </p:nvCxnSpPr>
        <p:spPr>
          <a:xfrm>
            <a:off x="1835813" y="1923195"/>
            <a:ext cx="0" cy="3270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8" name="Google Shape;648;p83"/>
          <p:cNvSpPr/>
          <p:nvPr/>
        </p:nvSpPr>
        <p:spPr>
          <a:xfrm>
            <a:off x="2167225" y="152400"/>
            <a:ext cx="4838700" cy="4838700"/>
          </a:xfrm>
          <a:prstGeom prst="rect">
            <a:avLst/>
          </a:prstGeom>
          <a:noFill/>
          <a:ln cap="flat" cmpd="sng" w="3810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8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654" name="Google Shape;654;p8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5265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5" name="Google Shape;655;p84"/>
          <p:cNvCxnSpPr/>
          <p:nvPr/>
        </p:nvCxnSpPr>
        <p:spPr>
          <a:xfrm>
            <a:off x="235833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6" name="Google Shape;656;p84"/>
          <p:cNvCxnSpPr/>
          <p:nvPr/>
        </p:nvCxnSpPr>
        <p:spPr>
          <a:xfrm rot="10800000">
            <a:off x="4006413" y="3001450"/>
            <a:ext cx="0" cy="16620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7" name="Google Shape;657;p84"/>
          <p:cNvCxnSpPr/>
          <p:nvPr/>
        </p:nvCxnSpPr>
        <p:spPr>
          <a:xfrm>
            <a:off x="3980388" y="3011125"/>
            <a:ext cx="12039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8" name="Google Shape;658;p84"/>
          <p:cNvCxnSpPr/>
          <p:nvPr/>
        </p:nvCxnSpPr>
        <p:spPr>
          <a:xfrm>
            <a:off x="5199688" y="2979200"/>
            <a:ext cx="0" cy="16416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84"/>
          <p:cNvCxnSpPr/>
          <p:nvPr/>
        </p:nvCxnSpPr>
        <p:spPr>
          <a:xfrm>
            <a:off x="5184288" y="4612625"/>
            <a:ext cx="1632600" cy="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84"/>
          <p:cNvCxnSpPr/>
          <p:nvPr/>
        </p:nvCxnSpPr>
        <p:spPr>
          <a:xfrm>
            <a:off x="68168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84"/>
          <p:cNvCxnSpPr/>
          <p:nvPr/>
        </p:nvCxnSpPr>
        <p:spPr>
          <a:xfrm rot="10800000">
            <a:off x="45693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84"/>
          <p:cNvCxnSpPr/>
          <p:nvPr/>
        </p:nvCxnSpPr>
        <p:spPr>
          <a:xfrm flipH="1">
            <a:off x="2327113" y="386675"/>
            <a:ext cx="2242200" cy="16119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84"/>
          <p:cNvCxnSpPr/>
          <p:nvPr/>
        </p:nvCxnSpPr>
        <p:spPr>
          <a:xfrm>
            <a:off x="2350788" y="1998575"/>
            <a:ext cx="0" cy="2654700"/>
          </a:xfrm>
          <a:prstGeom prst="straightConnector1">
            <a:avLst/>
          </a:prstGeom>
          <a:noFill/>
          <a:ln cap="flat" cmpd="sng" w="762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84"/>
          <p:cNvSpPr/>
          <p:nvPr/>
        </p:nvSpPr>
        <p:spPr>
          <a:xfrm>
            <a:off x="2780350" y="543900"/>
            <a:ext cx="4211100" cy="4447200"/>
          </a:xfrm>
          <a:prstGeom prst="rect">
            <a:avLst/>
          </a:prstGeom>
          <a:noFill/>
          <a:ln cap="flat" cmpd="sng" w="38100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85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TYPE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0" name="Google Shape;670;p8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8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676" name="Google Shape;676;p86"/>
          <p:cNvSpPr txBox="1"/>
          <p:nvPr/>
        </p:nvSpPr>
        <p:spPr>
          <a:xfrm>
            <a:off x="5852913" y="4317025"/>
            <a:ext cx="20346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Displayed in app?</a:t>
            </a:r>
            <a:endParaRPr b="1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7" name="Google Shape;677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013" y="368375"/>
            <a:ext cx="3789562" cy="379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2093" y="368375"/>
            <a:ext cx="3796250" cy="37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86"/>
          <p:cNvSpPr txBox="1"/>
          <p:nvPr/>
        </p:nvSpPr>
        <p:spPr>
          <a:xfrm>
            <a:off x="1256488" y="4318700"/>
            <a:ext cx="20346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Asset</a:t>
            </a:r>
            <a:endParaRPr b="1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8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685" name="Google Shape;685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256800"/>
            <a:ext cx="7620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691" name="Google Shape;691;p88"/>
          <p:cNvSpPr txBox="1"/>
          <p:nvPr>
            <p:ph type="title"/>
          </p:nvPr>
        </p:nvSpPr>
        <p:spPr>
          <a:xfrm>
            <a:off x="311700" y="555600"/>
            <a:ext cx="6000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Rules 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2" name="Google Shape;692;p88"/>
          <p:cNvSpPr/>
          <p:nvPr/>
        </p:nvSpPr>
        <p:spPr>
          <a:xfrm>
            <a:off x="3209100" y="1744925"/>
            <a:ext cx="2725800" cy="2725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88"/>
          <p:cNvSpPr/>
          <p:nvPr/>
        </p:nvSpPr>
        <p:spPr>
          <a:xfrm>
            <a:off x="3781500" y="2317325"/>
            <a:ext cx="1581000" cy="1581000"/>
          </a:xfrm>
          <a:prstGeom prst="rect">
            <a:avLst/>
          </a:prstGeom>
          <a:solidFill>
            <a:srgbClr val="434343"/>
          </a:solidFill>
          <a:ln cap="flat" cmpd="sng" w="28575">
            <a:solidFill>
              <a:srgbClr val="308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9"/>
          <p:cNvSpPr txBox="1"/>
          <p:nvPr>
            <p:ph type="title"/>
          </p:nvPr>
        </p:nvSpPr>
        <p:spPr>
          <a:xfrm>
            <a:off x="311700" y="2189175"/>
            <a:ext cx="364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nonzero</a:t>
            </a:r>
            <a:endParaRPr sz="4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9" name="Google Shape;699;p89"/>
          <p:cNvSpPr txBox="1"/>
          <p:nvPr>
            <p:ph type="title"/>
          </p:nvPr>
        </p:nvSpPr>
        <p:spPr>
          <a:xfrm>
            <a:off x="4837600" y="2198625"/>
            <a:ext cx="364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evenodd</a:t>
            </a:r>
            <a:endParaRPr sz="4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00" name="Google Shape;700;p89"/>
          <p:cNvCxnSpPr/>
          <p:nvPr/>
        </p:nvCxnSpPr>
        <p:spPr>
          <a:xfrm>
            <a:off x="4381350" y="1292700"/>
            <a:ext cx="0" cy="255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1" name="Google Shape;701;p8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702" name="Google Shape;702;p89"/>
          <p:cNvSpPr txBox="1"/>
          <p:nvPr>
            <p:ph type="title"/>
          </p:nvPr>
        </p:nvSpPr>
        <p:spPr>
          <a:xfrm>
            <a:off x="311700" y="555600"/>
            <a:ext cx="6000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Rules 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3" name="Google Shape;703;p89"/>
          <p:cNvSpPr txBox="1"/>
          <p:nvPr/>
        </p:nvSpPr>
        <p:spPr>
          <a:xfrm>
            <a:off x="835800" y="2830575"/>
            <a:ext cx="2597700" cy="2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(svg and android default)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4" name="Google Shape;704;p89"/>
          <p:cNvSpPr txBox="1"/>
          <p:nvPr/>
        </p:nvSpPr>
        <p:spPr>
          <a:xfrm>
            <a:off x="5361700" y="2830575"/>
            <a:ext cx="2597700" cy="2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(sketch default)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9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710" name="Google Shape;710;p90"/>
          <p:cNvSpPr txBox="1"/>
          <p:nvPr>
            <p:ph type="title"/>
          </p:nvPr>
        </p:nvSpPr>
        <p:spPr>
          <a:xfrm>
            <a:off x="311700" y="555600"/>
            <a:ext cx="6000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Rules - nonzero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11" name="Google Shape;711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2385" y="1678950"/>
            <a:ext cx="2979225" cy="298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9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17" name="Google Shape;717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8" name="Google Shape;718;p91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555600"/>
            <a:ext cx="364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Vector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711100"/>
            <a:ext cx="3645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Line/curve based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Drawn with paths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Scalable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File size is much smaller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4837600" y="565050"/>
            <a:ext cx="364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Raster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837600" y="1720550"/>
            <a:ext cx="3645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Pixel based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DPI/PPI - pixels per inch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Great for images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More pixels = larger files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5" name="Google Shape;105;p20"/>
          <p:cNvCxnSpPr/>
          <p:nvPr/>
        </p:nvCxnSpPr>
        <p:spPr>
          <a:xfrm>
            <a:off x="4381350" y="379500"/>
            <a:ext cx="0" cy="438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2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9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24" name="Google Shape;72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5" name="Google Shape;725;p92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6" name="Google Shape;726;p92"/>
          <p:cNvCxnSpPr/>
          <p:nvPr/>
        </p:nvCxnSpPr>
        <p:spPr>
          <a:xfrm>
            <a:off x="6964700" y="2529850"/>
            <a:ext cx="0" cy="17565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9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32" name="Google Shape;73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Google Shape;733;p93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4" name="Google Shape;734;p93"/>
          <p:cNvCxnSpPr/>
          <p:nvPr/>
        </p:nvCxnSpPr>
        <p:spPr>
          <a:xfrm>
            <a:off x="6964700" y="2529850"/>
            <a:ext cx="0" cy="17565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5" name="Google Shape;735;p93"/>
          <p:cNvCxnSpPr/>
          <p:nvPr/>
        </p:nvCxnSpPr>
        <p:spPr>
          <a:xfrm rot="10800000">
            <a:off x="5349225" y="4926275"/>
            <a:ext cx="1196400" cy="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6" name="Google Shape;736;p93"/>
          <p:cNvCxnSpPr/>
          <p:nvPr/>
        </p:nvCxnSpPr>
        <p:spPr>
          <a:xfrm rot="10800000">
            <a:off x="4987275" y="3467150"/>
            <a:ext cx="0" cy="11277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7" name="Google Shape;737;p93"/>
          <p:cNvCxnSpPr/>
          <p:nvPr/>
        </p:nvCxnSpPr>
        <p:spPr>
          <a:xfrm rot="10800000">
            <a:off x="4111050" y="3318500"/>
            <a:ext cx="921900" cy="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8" name="Google Shape;738;p93"/>
          <p:cNvCxnSpPr/>
          <p:nvPr/>
        </p:nvCxnSpPr>
        <p:spPr>
          <a:xfrm>
            <a:off x="4160600" y="3470750"/>
            <a:ext cx="0" cy="11205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9" name="Google Shape;739;p93"/>
          <p:cNvCxnSpPr/>
          <p:nvPr/>
        </p:nvCxnSpPr>
        <p:spPr>
          <a:xfrm rot="10800000">
            <a:off x="2632700" y="4926275"/>
            <a:ext cx="1196400" cy="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0" name="Google Shape;740;p93"/>
          <p:cNvCxnSpPr/>
          <p:nvPr/>
        </p:nvCxnSpPr>
        <p:spPr>
          <a:xfrm rot="10800000">
            <a:off x="2148825" y="2587000"/>
            <a:ext cx="0" cy="16422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1" name="Google Shape;741;p93"/>
          <p:cNvCxnSpPr/>
          <p:nvPr/>
        </p:nvCxnSpPr>
        <p:spPr>
          <a:xfrm flipH="1" rot="10800000">
            <a:off x="2450300" y="452925"/>
            <a:ext cx="1561200" cy="1254300"/>
          </a:xfrm>
          <a:prstGeom prst="straightConnector1">
            <a:avLst/>
          </a:prstGeom>
          <a:noFill/>
          <a:ln cap="flat" cmpd="sng" w="28575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9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47" name="Google Shape;747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8" name="Google Shape;748;p94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9" name="Google Shape;749;p94"/>
          <p:cNvCxnSpPr/>
          <p:nvPr/>
        </p:nvCxnSpPr>
        <p:spPr>
          <a:xfrm>
            <a:off x="6964700" y="2529850"/>
            <a:ext cx="0" cy="17565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0" name="Google Shape;750;p94"/>
          <p:cNvCxnSpPr/>
          <p:nvPr/>
        </p:nvCxnSpPr>
        <p:spPr>
          <a:xfrm rot="10800000">
            <a:off x="5349225" y="4926275"/>
            <a:ext cx="1196400" cy="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1" name="Google Shape;751;p94"/>
          <p:cNvCxnSpPr/>
          <p:nvPr/>
        </p:nvCxnSpPr>
        <p:spPr>
          <a:xfrm rot="10800000">
            <a:off x="4987275" y="3467150"/>
            <a:ext cx="0" cy="11277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2" name="Google Shape;752;p94"/>
          <p:cNvCxnSpPr/>
          <p:nvPr/>
        </p:nvCxnSpPr>
        <p:spPr>
          <a:xfrm rot="10800000">
            <a:off x="4111050" y="3318500"/>
            <a:ext cx="921900" cy="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3" name="Google Shape;753;p94"/>
          <p:cNvCxnSpPr/>
          <p:nvPr/>
        </p:nvCxnSpPr>
        <p:spPr>
          <a:xfrm>
            <a:off x="4160600" y="3470750"/>
            <a:ext cx="0" cy="11205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4" name="Google Shape;754;p94"/>
          <p:cNvCxnSpPr/>
          <p:nvPr/>
        </p:nvCxnSpPr>
        <p:spPr>
          <a:xfrm rot="10800000">
            <a:off x="2632700" y="4926275"/>
            <a:ext cx="1196400" cy="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5" name="Google Shape;755;p94"/>
          <p:cNvCxnSpPr/>
          <p:nvPr/>
        </p:nvCxnSpPr>
        <p:spPr>
          <a:xfrm rot="10800000">
            <a:off x="2148825" y="2587000"/>
            <a:ext cx="0" cy="16422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6" name="Google Shape;756;p94"/>
          <p:cNvCxnSpPr/>
          <p:nvPr/>
        </p:nvCxnSpPr>
        <p:spPr>
          <a:xfrm flipH="1" rot="10800000">
            <a:off x="2450300" y="452925"/>
            <a:ext cx="1561200" cy="12543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7" name="Google Shape;757;p94"/>
          <p:cNvCxnSpPr/>
          <p:nvPr/>
        </p:nvCxnSpPr>
        <p:spPr>
          <a:xfrm rot="10800000">
            <a:off x="3687775" y="2068825"/>
            <a:ext cx="3657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8" name="Google Shape;758;p94"/>
          <p:cNvCxnSpPr/>
          <p:nvPr/>
        </p:nvCxnSpPr>
        <p:spPr>
          <a:xfrm>
            <a:off x="3687775" y="2137325"/>
            <a:ext cx="0" cy="34680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9" name="Google Shape;759;p94"/>
          <p:cNvCxnSpPr/>
          <p:nvPr/>
        </p:nvCxnSpPr>
        <p:spPr>
          <a:xfrm>
            <a:off x="3748700" y="2484125"/>
            <a:ext cx="3390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0" name="Google Shape;760;p94"/>
          <p:cNvCxnSpPr/>
          <p:nvPr/>
        </p:nvCxnSpPr>
        <p:spPr>
          <a:xfrm rot="10800000">
            <a:off x="4114800" y="2080375"/>
            <a:ext cx="0" cy="38850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66" name="Google Shape;766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7" name="Google Shape;767;p95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8" name="Google Shape;768;p95"/>
          <p:cNvCxnSpPr/>
          <p:nvPr/>
        </p:nvCxnSpPr>
        <p:spPr>
          <a:xfrm>
            <a:off x="3783000" y="2506975"/>
            <a:ext cx="3390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9" name="Google Shape;769;p95"/>
          <p:cNvSpPr/>
          <p:nvPr/>
        </p:nvSpPr>
        <p:spPr>
          <a:xfrm>
            <a:off x="4057100" y="19731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95"/>
          <p:cNvSpPr/>
          <p:nvPr/>
        </p:nvSpPr>
        <p:spPr>
          <a:xfrm>
            <a:off x="5253925" y="948675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95"/>
          <p:cNvSpPr/>
          <p:nvPr/>
        </p:nvSpPr>
        <p:spPr>
          <a:xfrm>
            <a:off x="3479600" y="241739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2" name="Google Shape;772;p95"/>
          <p:cNvCxnSpPr/>
          <p:nvPr/>
        </p:nvCxnSpPr>
        <p:spPr>
          <a:xfrm flipH="1" rot="10800000">
            <a:off x="3586025" y="22800"/>
            <a:ext cx="3085800" cy="25359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6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778" name="Google Shape;778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2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96"/>
          <p:cNvSpPr txBox="1"/>
          <p:nvPr/>
        </p:nvSpPr>
        <p:spPr>
          <a:xfrm>
            <a:off x="5310750" y="237650"/>
            <a:ext cx="3639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Counter-clockwise</a:t>
            </a:r>
            <a:endParaRPr/>
          </a:p>
        </p:txBody>
      </p:sp>
      <p:sp>
        <p:nvSpPr>
          <p:cNvPr id="780" name="Google Shape;780;p96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 is subtracted when the ray crosses a path counter-clockwise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Result is zero - the inner path is </a:t>
            </a:r>
            <a:r>
              <a:rPr b="1"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outside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of our house and displays as empty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1" name="Google Shape;781;p96"/>
          <p:cNvSpPr txBox="1"/>
          <p:nvPr/>
        </p:nvSpPr>
        <p:spPr>
          <a:xfrm>
            <a:off x="3420900" y="1298750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2" name="Google Shape;782;p96"/>
          <p:cNvSpPr txBox="1"/>
          <p:nvPr/>
        </p:nvSpPr>
        <p:spPr>
          <a:xfrm>
            <a:off x="2489563" y="1926025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-1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83" name="Google Shape;783;p96"/>
          <p:cNvCxnSpPr/>
          <p:nvPr/>
        </p:nvCxnSpPr>
        <p:spPr>
          <a:xfrm>
            <a:off x="3129775" y="3657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4" name="Google Shape;784;p96"/>
          <p:cNvCxnSpPr/>
          <p:nvPr/>
        </p:nvCxnSpPr>
        <p:spPr>
          <a:xfrm>
            <a:off x="1942775" y="2506975"/>
            <a:ext cx="3390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5" name="Google Shape;785;p96"/>
          <p:cNvSpPr/>
          <p:nvPr/>
        </p:nvSpPr>
        <p:spPr>
          <a:xfrm>
            <a:off x="2213350" y="19959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96"/>
          <p:cNvSpPr/>
          <p:nvPr/>
        </p:nvSpPr>
        <p:spPr>
          <a:xfrm>
            <a:off x="3501400" y="980125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96"/>
          <p:cNvSpPr/>
          <p:nvPr/>
        </p:nvSpPr>
        <p:spPr>
          <a:xfrm>
            <a:off x="1635850" y="244019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8" name="Google Shape;788;p96"/>
          <p:cNvCxnSpPr/>
          <p:nvPr/>
        </p:nvCxnSpPr>
        <p:spPr>
          <a:xfrm flipH="1" rot="10800000">
            <a:off x="1727075" y="0"/>
            <a:ext cx="3313800" cy="25587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3" name="Google Shape;793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88" y="295337"/>
            <a:ext cx="4552849" cy="4552827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97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cxnSp>
        <p:nvCxnSpPr>
          <p:cNvPr id="795" name="Google Shape;795;p97"/>
          <p:cNvCxnSpPr/>
          <p:nvPr/>
        </p:nvCxnSpPr>
        <p:spPr>
          <a:xfrm>
            <a:off x="322325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6" name="Google Shape;796;p97"/>
          <p:cNvSpPr txBox="1"/>
          <p:nvPr/>
        </p:nvSpPr>
        <p:spPr>
          <a:xfrm>
            <a:off x="5310750" y="237650"/>
            <a:ext cx="3639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</a:t>
            </a: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lockwise</a:t>
            </a:r>
            <a:endParaRPr/>
          </a:p>
        </p:txBody>
      </p:sp>
      <p:sp>
        <p:nvSpPr>
          <p:cNvPr id="797" name="Google Shape;797;p97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 is added when the ray crosses a clockwise path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Result is 2 - the inner path is </a:t>
            </a:r>
            <a:r>
              <a:rPr b="1"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inside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of our house and displays as filled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97"/>
          <p:cNvSpPr/>
          <p:nvPr/>
        </p:nvSpPr>
        <p:spPr>
          <a:xfrm>
            <a:off x="1818288" y="1969825"/>
            <a:ext cx="619200" cy="609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97"/>
          <p:cNvSpPr txBox="1"/>
          <p:nvPr/>
        </p:nvSpPr>
        <p:spPr>
          <a:xfrm>
            <a:off x="3420900" y="1298750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0" name="Google Shape;800;p97"/>
          <p:cNvSpPr txBox="1"/>
          <p:nvPr/>
        </p:nvSpPr>
        <p:spPr>
          <a:xfrm>
            <a:off x="2489563" y="1926025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1" name="Google Shape;801;p97"/>
          <p:cNvSpPr/>
          <p:nvPr/>
        </p:nvSpPr>
        <p:spPr>
          <a:xfrm>
            <a:off x="2304575" y="19959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97"/>
          <p:cNvSpPr/>
          <p:nvPr/>
        </p:nvSpPr>
        <p:spPr>
          <a:xfrm>
            <a:off x="3512800" y="1071750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97"/>
          <p:cNvSpPr/>
          <p:nvPr/>
        </p:nvSpPr>
        <p:spPr>
          <a:xfrm>
            <a:off x="1727075" y="244019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4" name="Google Shape;804;p97"/>
          <p:cNvCxnSpPr/>
          <p:nvPr/>
        </p:nvCxnSpPr>
        <p:spPr>
          <a:xfrm flipH="1" rot="10800000">
            <a:off x="1818300" y="0"/>
            <a:ext cx="3313800" cy="25587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5" name="Google Shape;805;p97"/>
          <p:cNvCxnSpPr/>
          <p:nvPr/>
        </p:nvCxnSpPr>
        <p:spPr>
          <a:xfrm>
            <a:off x="2052825" y="2506975"/>
            <a:ext cx="3390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98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811" name="Google Shape;811;p98"/>
          <p:cNvSpPr txBox="1"/>
          <p:nvPr>
            <p:ph type="title"/>
          </p:nvPr>
        </p:nvSpPr>
        <p:spPr>
          <a:xfrm>
            <a:off x="311700" y="555600"/>
            <a:ext cx="6000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Rules - evenodd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12" name="Google Shape;81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2385" y="1678950"/>
            <a:ext cx="2979225" cy="298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9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818" name="Google Shape;818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7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9" name="Google Shape;819;p99"/>
          <p:cNvCxnSpPr/>
          <p:nvPr/>
        </p:nvCxnSpPr>
        <p:spPr>
          <a:xfrm>
            <a:off x="5063500" y="480075"/>
            <a:ext cx="1611600" cy="12000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0" name="Google Shape;820;p99"/>
          <p:cNvCxnSpPr/>
          <p:nvPr/>
        </p:nvCxnSpPr>
        <p:spPr>
          <a:xfrm>
            <a:off x="3783000" y="2506975"/>
            <a:ext cx="339000" cy="0"/>
          </a:xfrm>
          <a:prstGeom prst="straightConnector1">
            <a:avLst/>
          </a:prstGeom>
          <a:noFill/>
          <a:ln cap="flat" cmpd="sng" w="1905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1" name="Google Shape;821;p99"/>
          <p:cNvSpPr/>
          <p:nvPr/>
        </p:nvSpPr>
        <p:spPr>
          <a:xfrm>
            <a:off x="4057100" y="19731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99"/>
          <p:cNvSpPr/>
          <p:nvPr/>
        </p:nvSpPr>
        <p:spPr>
          <a:xfrm>
            <a:off x="5253925" y="948675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99"/>
          <p:cNvSpPr/>
          <p:nvPr/>
        </p:nvSpPr>
        <p:spPr>
          <a:xfrm>
            <a:off x="3479600" y="241739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4" name="Google Shape;824;p99"/>
          <p:cNvCxnSpPr/>
          <p:nvPr/>
        </p:nvCxnSpPr>
        <p:spPr>
          <a:xfrm flipH="1" rot="10800000">
            <a:off x="3586025" y="22800"/>
            <a:ext cx="3085800" cy="25359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00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pic>
        <p:nvPicPr>
          <p:cNvPr id="830" name="Google Shape;830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25" y="291300"/>
            <a:ext cx="4552850" cy="4560899"/>
          </a:xfrm>
          <a:prstGeom prst="rect">
            <a:avLst/>
          </a:prstGeom>
          <a:noFill/>
          <a:ln>
            <a:noFill/>
          </a:ln>
        </p:spPr>
      </p:pic>
      <p:sp>
        <p:nvSpPr>
          <p:cNvPr id="831" name="Google Shape;831;p100"/>
          <p:cNvSpPr txBox="1"/>
          <p:nvPr/>
        </p:nvSpPr>
        <p:spPr>
          <a:xfrm>
            <a:off x="5310750" y="237650"/>
            <a:ext cx="3639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Even</a:t>
            </a:r>
            <a:endParaRPr/>
          </a:p>
        </p:txBody>
      </p:sp>
      <p:sp>
        <p:nvSpPr>
          <p:cNvPr id="832" name="Google Shape;832;p100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 is added when the ray crosses a path, regardless of direction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Result is two - the inner path is </a:t>
            </a:r>
            <a:r>
              <a:rPr b="1"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outside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of our house and displays as empty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100"/>
          <p:cNvSpPr txBox="1"/>
          <p:nvPr/>
        </p:nvSpPr>
        <p:spPr>
          <a:xfrm>
            <a:off x="3420900" y="1298750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100"/>
          <p:cNvSpPr txBox="1"/>
          <p:nvPr/>
        </p:nvSpPr>
        <p:spPr>
          <a:xfrm>
            <a:off x="2489563" y="1926025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5" name="Google Shape;835;p100"/>
          <p:cNvSpPr/>
          <p:nvPr/>
        </p:nvSpPr>
        <p:spPr>
          <a:xfrm>
            <a:off x="2213350" y="19959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00"/>
          <p:cNvSpPr/>
          <p:nvPr/>
        </p:nvSpPr>
        <p:spPr>
          <a:xfrm>
            <a:off x="3501400" y="980125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00"/>
          <p:cNvSpPr/>
          <p:nvPr/>
        </p:nvSpPr>
        <p:spPr>
          <a:xfrm>
            <a:off x="1635850" y="244019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8" name="Google Shape;838;p100"/>
          <p:cNvCxnSpPr/>
          <p:nvPr/>
        </p:nvCxnSpPr>
        <p:spPr>
          <a:xfrm flipH="1" rot="10800000">
            <a:off x="1727075" y="0"/>
            <a:ext cx="3313800" cy="25587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3" name="Google Shape;843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88" y="295337"/>
            <a:ext cx="4552849" cy="4552827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10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845" name="Google Shape;845;p101"/>
          <p:cNvSpPr txBox="1"/>
          <p:nvPr/>
        </p:nvSpPr>
        <p:spPr>
          <a:xfrm>
            <a:off x="5310750" y="237650"/>
            <a:ext cx="3639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Odd</a:t>
            </a:r>
            <a:endParaRPr/>
          </a:p>
        </p:txBody>
      </p:sp>
      <p:sp>
        <p:nvSpPr>
          <p:cNvPr id="846" name="Google Shape;846;p101"/>
          <p:cNvSpPr txBox="1"/>
          <p:nvPr/>
        </p:nvSpPr>
        <p:spPr>
          <a:xfrm>
            <a:off x="5310750" y="1071750"/>
            <a:ext cx="359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 is added when the ray crosses a path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Result is 1 - the whole shape is filled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7" name="Google Shape;847;p101"/>
          <p:cNvSpPr txBox="1"/>
          <p:nvPr/>
        </p:nvSpPr>
        <p:spPr>
          <a:xfrm>
            <a:off x="3420900" y="1298750"/>
            <a:ext cx="6402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+1</a:t>
            </a:r>
            <a:endParaRPr sz="30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8" name="Google Shape;848;p101"/>
          <p:cNvSpPr/>
          <p:nvPr/>
        </p:nvSpPr>
        <p:spPr>
          <a:xfrm>
            <a:off x="3501400" y="980125"/>
            <a:ext cx="228000" cy="2628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01"/>
          <p:cNvSpPr/>
          <p:nvPr/>
        </p:nvSpPr>
        <p:spPr>
          <a:xfrm>
            <a:off x="506775" y="4515844"/>
            <a:ext cx="228000" cy="263100"/>
          </a:xfrm>
          <a:prstGeom prst="ellipse">
            <a:avLst/>
          </a:prstGeom>
          <a:solidFill>
            <a:srgbClr val="308C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0" name="Google Shape;850;p101"/>
          <p:cNvCxnSpPr/>
          <p:nvPr/>
        </p:nvCxnSpPr>
        <p:spPr>
          <a:xfrm flipH="1" rot="10800000">
            <a:off x="581625" y="34300"/>
            <a:ext cx="3980400" cy="4641600"/>
          </a:xfrm>
          <a:prstGeom prst="straightConnector1">
            <a:avLst/>
          </a:prstGeom>
          <a:noFill/>
          <a:ln cap="flat" cmpd="sng" w="76200">
            <a:solidFill>
              <a:srgbClr val="308CF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350" y="268925"/>
            <a:ext cx="5359299" cy="460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7733" y="2938398"/>
            <a:ext cx="1423423" cy="1423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7733" y="527729"/>
            <a:ext cx="1423423" cy="142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02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856" name="Google Shape;856;p102"/>
          <p:cNvSpPr txBox="1"/>
          <p:nvPr>
            <p:ph type="title"/>
          </p:nvPr>
        </p:nvSpPr>
        <p:spPr>
          <a:xfrm>
            <a:off x="311700" y="555600"/>
            <a:ext cx="4466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Type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7" name="Google Shape;857;p102"/>
          <p:cNvSpPr txBox="1"/>
          <p:nvPr>
            <p:ph idx="1" type="body"/>
          </p:nvPr>
        </p:nvSpPr>
        <p:spPr>
          <a:xfrm>
            <a:off x="311700" y="1596800"/>
            <a:ext cx="8363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android:fillType=“evenOdd”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Supported API 24+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Convert using a converter that will correct fill-type to non-zero - </a:t>
            </a: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located here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Talk to your designers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103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863" name="Google Shape;863;p103"/>
          <p:cNvSpPr txBox="1"/>
          <p:nvPr>
            <p:ph type="title"/>
          </p:nvPr>
        </p:nvSpPr>
        <p:spPr>
          <a:xfrm>
            <a:off x="311700" y="555600"/>
            <a:ext cx="559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Fill Type Resources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4" name="Google Shape;864;p103"/>
          <p:cNvSpPr txBox="1"/>
          <p:nvPr>
            <p:ph idx="1" type="body"/>
          </p:nvPr>
        </p:nvSpPr>
        <p:spPr>
          <a:xfrm>
            <a:off x="311700" y="1397675"/>
            <a:ext cx="8697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W3 - Fill Rules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Understanding Fill Rules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Exporting SVGs from Sketch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Styling Android - Fill Rules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04"/>
          <p:cNvSpPr txBox="1"/>
          <p:nvPr>
            <p:ph idx="4294967295"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API SUPPORT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0" name="Google Shape;870;p104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05"/>
          <p:cNvSpPr txBox="1"/>
          <p:nvPr/>
        </p:nvSpPr>
        <p:spPr>
          <a:xfrm>
            <a:off x="7029450" y="4663450"/>
            <a:ext cx="20346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</a:rPr>
              <a:t>@loraj_k</a:t>
            </a:r>
            <a:endParaRPr>
              <a:solidFill>
                <a:srgbClr val="308CF4"/>
              </a:solidFill>
            </a:endParaRPr>
          </a:p>
        </p:txBody>
      </p:sp>
      <p:sp>
        <p:nvSpPr>
          <p:cNvPr id="876" name="Google Shape;876;p105"/>
          <p:cNvSpPr txBox="1"/>
          <p:nvPr>
            <p:ph type="title"/>
          </p:nvPr>
        </p:nvSpPr>
        <p:spPr>
          <a:xfrm>
            <a:off x="311700" y="555600"/>
            <a:ext cx="4466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More Resources:</a:t>
            </a:r>
            <a:endParaRPr sz="48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7" name="Google Shape;877;p105"/>
          <p:cNvSpPr txBox="1"/>
          <p:nvPr>
            <p:ph idx="1" type="body"/>
          </p:nvPr>
        </p:nvSpPr>
        <p:spPr>
          <a:xfrm>
            <a:off x="311700" y="1596800"/>
            <a:ext cx="8752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W3 Documentation</a:t>
            </a:r>
            <a:endParaRPr>
              <a:solidFill>
                <a:srgbClr val="308CF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W3 Schools Intro to SVG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Mozilla Docs - SVG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308CF4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https://shapeshifter.design/</a:t>
            </a:r>
            <a:endParaRPr sz="2400">
              <a:solidFill>
                <a:srgbClr val="308C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0069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0069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06"/>
          <p:cNvSpPr txBox="1"/>
          <p:nvPr>
            <p:ph idx="1" type="subTitle"/>
          </p:nvPr>
        </p:nvSpPr>
        <p:spPr>
          <a:xfrm>
            <a:off x="311700" y="3201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Lora Kulm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@loraj_k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lorajk.com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3" name="Google Shape;883;p106"/>
          <p:cNvSpPr txBox="1"/>
          <p:nvPr>
            <p:ph type="ctrTitle"/>
          </p:nvPr>
        </p:nvSpPr>
        <p:spPr>
          <a:xfrm>
            <a:off x="311708" y="114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308CF4"/>
                </a:solidFill>
                <a:latin typeface="Oswald"/>
                <a:ea typeface="Oswald"/>
                <a:cs typeface="Oswald"/>
                <a:sym typeface="Oswald"/>
              </a:rPr>
              <a:t>Thanks!</a:t>
            </a:r>
            <a:endParaRPr b="1" sz="9600">
              <a:solidFill>
                <a:srgbClr val="308CF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